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61" r:id="rId17"/>
  </p:sldIdLst>
  <p:sldSz cx="12192000" cy="6858000"/>
  <p:notesSz cx="6858000" cy="9144000"/>
  <p:embeddedFontLst>
    <p:embeddedFont>
      <p:font typeface="IBM Plex San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91" d="100"/>
          <a:sy n="91" d="100"/>
        </p:scale>
        <p:origin x="341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shu Nayeem" userId="ece531d7f3a84b62" providerId="LiveId" clId="{3881FDCD-145E-495D-8D12-BE9F2C2C9EBC}"/>
    <pc:docChg chg="modSld">
      <pc:chgData name="Arshu Nayeem" userId="ece531d7f3a84b62" providerId="LiveId" clId="{3881FDCD-145E-495D-8D12-BE9F2C2C9EBC}" dt="2025-12-13T06:08:38.670" v="3" actId="20577"/>
      <pc:docMkLst>
        <pc:docMk/>
      </pc:docMkLst>
      <pc:sldChg chg="modSp mod">
        <pc:chgData name="Arshu Nayeem" userId="ece531d7f3a84b62" providerId="LiveId" clId="{3881FDCD-145E-495D-8D12-BE9F2C2C9EBC}" dt="2025-12-13T06:08:38.670" v="3" actId="20577"/>
        <pc:sldMkLst>
          <pc:docMk/>
          <pc:sldMk cId="1810253178" sldId="267"/>
        </pc:sldMkLst>
        <pc:spChg chg="mod">
          <ac:chgData name="Arshu Nayeem" userId="ece531d7f3a84b62" providerId="LiveId" clId="{3881FDCD-145E-495D-8D12-BE9F2C2C9EBC}" dt="2025-12-13T06:08:38.670" v="3" actId="20577"/>
          <ac:spMkLst>
            <pc:docMk/>
            <pc:sldMk cId="1810253178" sldId="267"/>
            <ac:spMk id="6" creationId="{EE5F211D-62E5-2851-4AE9-9A7E5953F37F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3EFA4-54EB-4116-8DE8-A095C08E6A82}" type="datetimeFigureOut">
              <a:rPr lang="en-IN" smtClean="0"/>
              <a:t>13-12-2025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8296A-6B88-4872-9F03-6A180F72F8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807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8296A-6B88-4872-9F03-6A180F72F85D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1585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8296A-6B88-4872-9F03-6A180F72F85D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7045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ED1BC-FB3E-CA4E-E599-E698939A7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2DE631-5B8D-0EAD-643C-15FB20C5F9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1A6E8B-FF76-AF3A-F665-6C4272D70B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57E86-6844-3AFD-00D7-3A79555AF4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8296A-6B88-4872-9F03-6A180F72F85D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4008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BC901-E067-74CA-397E-8E2C89976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917416-1E9E-2F61-2A67-8BF92F1A69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C1F951-2C0D-2738-CEFD-4877422307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72151-8EF5-C0F7-ED29-3D02906EEA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8296A-6B88-4872-9F03-6A180F72F85D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002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A94D-4ED3-43A9-BAAB-20E55CBF2299}" type="datetime1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1128-28D5-48B2-8FD2-08C4CF6222BD}" type="datetime1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9FEB-9CAE-459D-8CD8-51B5AB83F2CB}" type="datetime1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48A78-53B2-4D54-9EA6-85B1B006D436}" type="datetime1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BC827-0160-4253-A7D6-938D7CAE43F9}" type="datetime1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E3A7-39E5-43F9-A48D-B505FEFA333A}" type="datetime1">
              <a:rPr lang="en-US" smtClean="0"/>
              <a:t>12/13/2025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B71AB-E3DC-42B8-AFB6-E20440BAC514}" type="datetime1">
              <a:rPr lang="en-US" smtClean="0"/>
              <a:t>12/13/2025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05BC4-31E7-4CF9-85E8-B5AC11EA0C77}" type="datetime1">
              <a:rPr lang="en-US" smtClean="0"/>
              <a:t>12/13/2025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9C9A0-7DBB-4F21-91CC-C69F630E5AF8}" type="datetime1">
              <a:rPr lang="en-US" smtClean="0"/>
              <a:t>12/13/2025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43272-62F4-43AF-B974-EE1DB49E3DAD}" type="datetime1">
              <a:rPr lang="en-US" smtClean="0"/>
              <a:t>12/13/2025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51605-38C1-4AB1-9577-2EBB3C6E94C9}" type="datetime1">
              <a:rPr lang="en-US" smtClean="0"/>
              <a:t>12/13/2025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IEEE SPERT 2025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C9EF4-416F-44F5-9B62-A15F748E0F0D}" type="datetime1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IEEE SPERT 2025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6319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t="-18053" b="-390"/>
            </a:stretch>
          </a:blipFill>
          <a:ln cap="sq">
            <a:noFill/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1447800" y="1976388"/>
            <a:ext cx="9655100" cy="4282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9"/>
              </a:lnSpc>
            </a:pPr>
            <a:r>
              <a:rPr lang="en-US" sz="2800" b="1" dirty="0" err="1"/>
              <a:t>GrowSmart</a:t>
            </a:r>
            <a:r>
              <a:rPr lang="en-US" sz="2800" b="1" dirty="0"/>
              <a:t>: A Dual-Stage Machine Learning and Deep Learning Framework for Urban Agriculture</a:t>
            </a:r>
            <a:endParaRPr lang="en-US" sz="2800" b="1" dirty="0">
              <a:solidFill>
                <a:srgbClr val="1F202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 algn="ctr">
              <a:lnSpc>
                <a:spcPts val="2869"/>
              </a:lnSpc>
            </a:pPr>
            <a:r>
              <a:rPr lang="en-IN" sz="2000" b="1" dirty="0"/>
              <a:t>Patalam Nayeem, Team Members</a:t>
            </a:r>
            <a:endParaRPr lang="en-US" sz="2000" b="1" dirty="0">
              <a:solidFill>
                <a:srgbClr val="1F202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 algn="ctr">
              <a:lnSpc>
                <a:spcPts val="4399"/>
              </a:lnSpc>
            </a:pPr>
            <a:r>
              <a:rPr lang="en-US" sz="3142" b="1" dirty="0">
                <a:solidFill>
                  <a:srgbClr val="1F202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Presented by</a:t>
            </a:r>
          </a:p>
          <a:p>
            <a:pPr algn="ctr">
              <a:lnSpc>
                <a:spcPts val="4399"/>
              </a:lnSpc>
            </a:pPr>
            <a:r>
              <a:rPr lang="en-US" sz="3142" b="1" dirty="0">
                <a:solidFill>
                  <a:srgbClr val="1F202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Mr. Nayeem Patalam</a:t>
            </a:r>
          </a:p>
          <a:p>
            <a:pPr algn="ctr">
              <a:lnSpc>
                <a:spcPts val="4399"/>
              </a:lnSpc>
            </a:pPr>
            <a:r>
              <a:rPr lang="en-US" sz="3142" b="1" dirty="0" err="1">
                <a:solidFill>
                  <a:srgbClr val="1F202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B.Tech</a:t>
            </a:r>
            <a:r>
              <a:rPr lang="en-US" sz="3142" b="1" dirty="0">
                <a:solidFill>
                  <a:srgbClr val="1F202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 (Computer Science &amp; Engineering)</a:t>
            </a:r>
          </a:p>
          <a:p>
            <a:pPr algn="ctr">
              <a:lnSpc>
                <a:spcPts val="4399"/>
              </a:lnSpc>
            </a:pPr>
            <a:r>
              <a:rPr lang="en-US" sz="3142" b="1" dirty="0" err="1">
                <a:solidFill>
                  <a:srgbClr val="1F202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Narasaraopeta</a:t>
            </a:r>
            <a:r>
              <a:rPr lang="en-US" sz="3142" b="1" dirty="0">
                <a:solidFill>
                  <a:srgbClr val="1F202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 Engineering College</a:t>
            </a:r>
          </a:p>
          <a:p>
            <a:pPr algn="ctr">
              <a:lnSpc>
                <a:spcPts val="4399"/>
              </a:lnSpc>
            </a:pPr>
            <a:endParaRPr lang="en-US" sz="3142" b="1" dirty="0">
              <a:solidFill>
                <a:srgbClr val="1F202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11848" y="1358789"/>
            <a:ext cx="1877005" cy="449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3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1F202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Paper ID:279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09838" y="6091498"/>
            <a:ext cx="11499686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1F202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IEEE International Conference on Smart Power, Energy, Renewables, and Transportation 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b="1">
                <a:solidFill>
                  <a:srgbClr val="1F202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IEEE-SPERT 2025, SVNIT Surat, Gujarat, India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1066800"/>
            <a:ext cx="12192000" cy="20039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V="1">
            <a:off x="49674" y="6081972"/>
            <a:ext cx="12106007" cy="20039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3670944" y="64509"/>
            <a:ext cx="1343334" cy="845079"/>
          </a:xfrm>
          <a:custGeom>
            <a:avLst/>
            <a:gdLst/>
            <a:ahLst/>
            <a:cxnLst/>
            <a:rect l="l" t="t" r="r" b="b"/>
            <a:pathLst>
              <a:path w="1343334" h="845079">
                <a:moveTo>
                  <a:pt x="0" y="0"/>
                </a:moveTo>
                <a:lnTo>
                  <a:pt x="1343335" y="0"/>
                </a:lnTo>
                <a:lnTo>
                  <a:pt x="1343335" y="845079"/>
                </a:lnTo>
                <a:lnTo>
                  <a:pt x="0" y="8450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5223829" y="202533"/>
            <a:ext cx="2596093" cy="633447"/>
          </a:xfrm>
          <a:custGeom>
            <a:avLst/>
            <a:gdLst/>
            <a:ahLst/>
            <a:cxnLst/>
            <a:rect l="l" t="t" r="r" b="b"/>
            <a:pathLst>
              <a:path w="2596093" h="633447">
                <a:moveTo>
                  <a:pt x="0" y="0"/>
                </a:moveTo>
                <a:lnTo>
                  <a:pt x="2596092" y="0"/>
                </a:lnTo>
                <a:lnTo>
                  <a:pt x="2596092" y="633446"/>
                </a:lnTo>
                <a:lnTo>
                  <a:pt x="0" y="6334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600855" y="267893"/>
            <a:ext cx="1860540" cy="578512"/>
          </a:xfrm>
          <a:custGeom>
            <a:avLst/>
            <a:gdLst/>
            <a:ahLst/>
            <a:cxnLst/>
            <a:rect l="l" t="t" r="r" b="b"/>
            <a:pathLst>
              <a:path w="1860540" h="578512">
                <a:moveTo>
                  <a:pt x="0" y="0"/>
                </a:moveTo>
                <a:lnTo>
                  <a:pt x="1860539" y="0"/>
                </a:lnTo>
                <a:lnTo>
                  <a:pt x="1860539" y="578512"/>
                </a:lnTo>
                <a:lnTo>
                  <a:pt x="0" y="5785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7967559" y="210781"/>
            <a:ext cx="2487202" cy="649004"/>
          </a:xfrm>
          <a:custGeom>
            <a:avLst/>
            <a:gdLst/>
            <a:ahLst/>
            <a:cxnLst/>
            <a:rect l="l" t="t" r="r" b="b"/>
            <a:pathLst>
              <a:path w="2487202" h="649004">
                <a:moveTo>
                  <a:pt x="0" y="0"/>
                </a:moveTo>
                <a:lnTo>
                  <a:pt x="2487201" y="0"/>
                </a:lnTo>
                <a:lnTo>
                  <a:pt x="2487201" y="649004"/>
                </a:lnTo>
                <a:lnTo>
                  <a:pt x="0" y="64900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602398" y="210781"/>
            <a:ext cx="1207126" cy="698807"/>
          </a:xfrm>
          <a:custGeom>
            <a:avLst/>
            <a:gdLst/>
            <a:ahLst/>
            <a:cxnLst/>
            <a:rect l="l" t="t" r="r" b="b"/>
            <a:pathLst>
              <a:path w="1207126" h="698807">
                <a:moveTo>
                  <a:pt x="0" y="0"/>
                </a:moveTo>
                <a:lnTo>
                  <a:pt x="1207126" y="0"/>
                </a:lnTo>
                <a:lnTo>
                  <a:pt x="1207126" y="698807"/>
                </a:lnTo>
                <a:lnTo>
                  <a:pt x="0" y="6988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6780" b="-22774"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413460" y="167609"/>
            <a:ext cx="841238" cy="806537"/>
          </a:xfrm>
          <a:custGeom>
            <a:avLst/>
            <a:gdLst/>
            <a:ahLst/>
            <a:cxnLst/>
            <a:rect l="l" t="t" r="r" b="b"/>
            <a:pathLst>
              <a:path w="841238" h="806537">
                <a:moveTo>
                  <a:pt x="0" y="0"/>
                </a:moveTo>
                <a:lnTo>
                  <a:pt x="841238" y="0"/>
                </a:lnTo>
                <a:lnTo>
                  <a:pt x="841238" y="806537"/>
                </a:lnTo>
                <a:lnTo>
                  <a:pt x="0" y="80653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88F5CA7-CE0C-4406-9574-86042C949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5B557-DD89-08DD-A2C1-5A6521ED6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E1BC11C-89D9-B93A-7A43-3E1646A06AB5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3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CFCE5AB-534A-DB13-D8FB-53D2BCA52C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5BC31509-DA20-1E74-332D-833F6641F3BC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634755A-98F8-6F5F-0B13-CFAF42D1C9E6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Fertilizer Recommendation Module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D78805D6-D68A-014A-3C8C-C199C5607125}"/>
              </a:ext>
            </a:extLst>
          </p:cNvPr>
          <p:cNvSpPr txBox="1"/>
          <p:nvPr/>
        </p:nvSpPr>
        <p:spPr>
          <a:xfrm>
            <a:off x="1143000" y="1481065"/>
            <a:ext cx="9775070" cy="4919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Compares actual NPK values with optimal crop requirements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Identifies nutrient deficiency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Suggests:</a:t>
            </a:r>
          </a:p>
          <a:p>
            <a:r>
              <a:rPr lang="en-US" sz="3200" dirty="0"/>
              <a:t>                         - Nitrogen-rich fertilizer</a:t>
            </a:r>
          </a:p>
          <a:p>
            <a:r>
              <a:rPr lang="en-US" sz="3200" dirty="0"/>
              <a:t>                         - Phosphorus-rich fertilizer</a:t>
            </a:r>
          </a:p>
          <a:p>
            <a:r>
              <a:rPr lang="en-US" sz="3200" dirty="0"/>
              <a:t>                         - Potassium-rich fertilizer</a:t>
            </a:r>
          </a:p>
          <a:p>
            <a:r>
              <a:rPr lang="en-US" sz="3200" dirty="0"/>
              <a:t>                         - Balanced fertilizer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Fully automated Python logic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6659566F-2917-5C68-52C6-00A1949FE265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F81DEB3-3EB5-9452-3205-C60EA4925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1529E74-4D14-812F-49CC-F6AF2343B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CB0D18D-E132-470F-FF9C-4924D690A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10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6923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2AC93-794B-AE68-E1D7-CFC1A079B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B66710B-3590-36C6-B450-57D41E7EE0F3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3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76AAA3F-0F3C-F580-DF45-A4C379E33F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7B18C7BD-6411-652A-3DE3-DB7507FBE0A0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F83EE844-B804-9BE3-D152-A41D46FEAF77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Web Application Implementation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89DD6C9-9F3E-A9BE-C664-E692403BCE69}"/>
              </a:ext>
            </a:extLst>
          </p:cNvPr>
          <p:cNvSpPr txBox="1"/>
          <p:nvPr/>
        </p:nvSpPr>
        <p:spPr>
          <a:xfrm>
            <a:off x="609600" y="1481065"/>
            <a:ext cx="10308470" cy="66433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v-SE" sz="3200" dirty="0"/>
              <a:t>Backend:</a:t>
            </a:r>
          </a:p>
          <a:p>
            <a:r>
              <a:rPr lang="sv-SE" sz="3200" dirty="0"/>
              <a:t>                      - Flask framework</a:t>
            </a:r>
          </a:p>
          <a:p>
            <a:r>
              <a:rPr lang="sv-SE" sz="3200" dirty="0"/>
              <a:t>                      - ML + DL model integration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API Routes:</a:t>
            </a:r>
          </a:p>
          <a:p>
            <a:r>
              <a:rPr lang="en-US" sz="2400" dirty="0"/>
              <a:t>                                       </a:t>
            </a:r>
            <a:r>
              <a:rPr lang="en-US" sz="3200" dirty="0"/>
              <a:t>- /crop-recommend</a:t>
            </a:r>
            <a:endParaRPr lang="en-US" sz="4800" dirty="0"/>
          </a:p>
          <a:p>
            <a:r>
              <a:rPr lang="en-US" sz="3200" dirty="0"/>
              <a:t>                             - /fertilizer</a:t>
            </a:r>
            <a:endParaRPr lang="en-US" sz="4800" dirty="0"/>
          </a:p>
          <a:p>
            <a:r>
              <a:rPr lang="en-US" sz="3200" dirty="0"/>
              <a:t>                             - /disease-predict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Frontend:</a:t>
            </a:r>
          </a:p>
          <a:p>
            <a:r>
              <a:rPr lang="en-IN" sz="3200" dirty="0"/>
              <a:t>                             - HTML, CSS, Bootstrap, JavaScript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Dynamic State – City dropdown using </a:t>
            </a:r>
            <a:r>
              <a:rPr lang="en-US" dirty="0"/>
              <a:t>cities.js</a:t>
            </a:r>
            <a:endParaRPr lang="en-IN" sz="3200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sv-SE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593264D1-E4C8-FE2F-C719-7C5BB724D3D0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AE5621A-8F96-5C99-4DFB-D7B82CA0F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96CFF3D-764A-1B47-3E47-709A9FECD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AAA7011-1443-D66E-71D9-34E99DCD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11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558738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8D5FC-72CE-4BE8-AB92-A06764FCD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70DB5A2-0186-A601-2058-DD99BBBDA49E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C6E4674-B29D-A720-1360-462A2FE797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1993C333-4750-E3BE-E476-C9FA70EA5CDE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2E0F48B9-866C-85EB-4C52-8FF463222651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Results &amp; Evaluation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9CCB5981-542D-E9B7-76AE-6CF7EEBEA4D4}"/>
              </a:ext>
            </a:extLst>
          </p:cNvPr>
          <p:cNvSpPr txBox="1"/>
          <p:nvPr/>
        </p:nvSpPr>
        <p:spPr>
          <a:xfrm>
            <a:off x="1143000" y="1481065"/>
            <a:ext cx="9775070" cy="44762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High accuracy achieved for crop recommendation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ResNet-9 showed strong disease classification performance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Confusion matrices validate model reliability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System responds in real time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Suitable for deployment in practical farming environments</a:t>
            </a:r>
            <a:endParaRPr lang="en-US" sz="3170" dirty="0">
              <a:solidFill>
                <a:srgbClr val="000000"/>
              </a:solidFill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BBB49B6F-329F-0A3F-20EC-A741AD24BEF6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FBE9D49-4777-43F2-F5CC-C2F4DCD72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0FC4C0B-7D5D-37F8-C6E9-A6EC22F6D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6F5045-8637-D860-753A-FBDCC877A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12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20396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9398A-6614-FBFB-77CB-546A62A6D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9492E94-AAAD-8647-02FF-633547B7868F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DB79597-DEC0-F8E1-18B7-7EB9DD288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14B08AF-64E6-DEEC-C25A-CB68C8C4317C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A8D8D9F5-FC8C-7A4E-53CF-4435B7739EB3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Advantages of </a:t>
            </a:r>
            <a:r>
              <a:rPr lang="en-IN" sz="3600" b="1" dirty="0" err="1"/>
              <a:t>GrowSmart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B767F37-6AE6-68D1-9DF2-D7E1F52ECB3A}"/>
              </a:ext>
            </a:extLst>
          </p:cNvPr>
          <p:cNvSpPr txBox="1"/>
          <p:nvPr/>
        </p:nvSpPr>
        <p:spPr>
          <a:xfrm>
            <a:off x="1143000" y="1481065"/>
            <a:ext cx="9775070" cy="27834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Integrated crop, fertilizer, and disease prediction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Data-driven decision making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Lightweight deep learning model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User-friendly web interface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Scalable and adaptable across regions</a:t>
            </a: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F5B41E06-F54F-F5D9-25D2-E79F4E77D9BF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C741DAF-8594-A950-7B8B-FBCF73055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BC77127-AA80-F94C-8FFC-F4E1754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B990F74-A186-8232-FE05-C9EB5199E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13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81760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1D154-9109-AB09-9D4C-81DDA6532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12F12B0-85C4-9471-0796-4615D4522B91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4B65FA2-17FB-8335-3415-731D3368444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B3DCEF2D-7884-9970-5F47-E71C5F3D16B1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6BDBF87-81BF-0738-2695-2711AED67A0A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Conclusion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368EB7F-78E0-FA97-F356-8167C431789D}"/>
              </a:ext>
            </a:extLst>
          </p:cNvPr>
          <p:cNvSpPr txBox="1"/>
          <p:nvPr/>
        </p:nvSpPr>
        <p:spPr>
          <a:xfrm>
            <a:off x="1143000" y="1481065"/>
            <a:ext cx="9775070" cy="3352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 err="1"/>
              <a:t>GrowSmart</a:t>
            </a:r>
            <a:r>
              <a:rPr lang="en-US" sz="3200" dirty="0"/>
              <a:t> provides an end-to-end AI-based agricultural solution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Combines ML and DL effectively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Enhances productivity and reduces manual dependency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Supports sustainable and precision agriculture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30AA9D5E-2A94-1A5E-7DAA-41D926577D0E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39508E7-1C89-C071-2D4F-929E2BF4F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56E4E8-5536-DAB5-1712-CA3B1E956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86075EE-CFB9-8AA8-5185-4AF430E1A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14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620614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53949-5F8E-ED9B-BCF4-C8B7C2908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C103A28-78CD-1D0F-B9F6-79F496400E0E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65F2E42-E076-6C20-0FD7-46A2068A6C8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5521783C-F624-C658-D47C-88569270A5D5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6052B938-195F-C0F1-BBB9-632A7D533549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Future Scope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426C313-8879-64F1-BD7A-CB59E059D240}"/>
              </a:ext>
            </a:extLst>
          </p:cNvPr>
          <p:cNvSpPr txBox="1"/>
          <p:nvPr/>
        </p:nvSpPr>
        <p:spPr>
          <a:xfrm>
            <a:off x="1143000" y="1481065"/>
            <a:ext cx="9775070" cy="27885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Integration with IoT sensors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Mobile application deployment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Multilingual farmer support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Cloud-based large-scale deployment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Inclusion of yield prediction and irrigation planning</a:t>
            </a: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A919ED63-13F6-4137-3C29-6957AAD73038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0A70034-F13D-19D5-029E-23FF48777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1514A53-3B73-7757-9D31-6E4977323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8AF28ED-D858-A82D-9EF1-45764F1B3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15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836187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/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352800" y="3442998"/>
            <a:ext cx="5029200" cy="7125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US" sz="8000" b="1" dirty="0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Thank you</a:t>
            </a:r>
          </a:p>
        </p:txBody>
      </p:sp>
      <p:sp>
        <p:nvSpPr>
          <p:cNvPr id="7" name="AutoShape 7"/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E0EEF17-7F3E-4C4B-A614-BB1E6A08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F192-29E5-4543-9F0F-DC8F283B723C}" type="datetime1">
              <a:rPr lang="en-US" smtClean="0"/>
              <a:t>12/13/2025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96CB21-7328-4634-93BF-143B69ABC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843C7B-CBA4-47C1-86D2-75421946E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16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86312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/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Motivation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43000" y="1481065"/>
            <a:ext cx="9775070" cy="6168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Agriculture faces challenges due to climate change, soil degradation, and disease outbreaks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Farmers rely on experience-based decisions rather than data-driven insights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Separate systems exist for crop prediction and disease detection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Lack of an integrated, intelligent decision-support system</a:t>
            </a: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E0EEF17-7F3E-4C4B-A614-BB1E6A08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96CB21-7328-4634-93BF-143B69ABC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843C7B-CBA4-47C1-86D2-75421946E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2</a:t>
            </a:fld>
            <a:endParaRPr lang="en-US" sz="2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268986-A440-EF2E-F886-46000A95C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30E9964-A709-F031-F109-17981B0CCA64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D09CE16-D89F-EEA7-129A-6B602216637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5C6E2192-719C-12D6-426E-F3A8535C04CB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CA6809CE-DF3B-91DB-42A1-675A615F815E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Problem Statement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A283F98-D68A-6534-0F53-A54954793B3A}"/>
              </a:ext>
            </a:extLst>
          </p:cNvPr>
          <p:cNvSpPr txBox="1"/>
          <p:nvPr/>
        </p:nvSpPr>
        <p:spPr>
          <a:xfrm>
            <a:off x="1143000" y="1481065"/>
            <a:ext cx="9775070" cy="44762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Incorrect crop selection leads to reduced yield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Late disease detection causes heavy crop loss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Excessive or insufficient fertilizer usage degrades soil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Existing systems lack integration and real-time support</a:t>
            </a: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r>
              <a:rPr lang="en-US" sz="3200" b="1" dirty="0"/>
              <a:t>Problem:</a:t>
            </a:r>
          </a:p>
          <a:p>
            <a:pPr>
              <a:lnSpc>
                <a:spcPts val="4438"/>
              </a:lnSpc>
              <a:spcBef>
                <a:spcPct val="0"/>
              </a:spcBef>
            </a:pPr>
            <a:r>
              <a:rPr lang="en-US" sz="3200" b="1" dirty="0"/>
              <a:t>                      </a:t>
            </a:r>
            <a:r>
              <a:rPr lang="en-US" sz="3200" dirty="0"/>
              <a:t>Need for a smart, automated, and scalable agricultural decision-support system.</a:t>
            </a:r>
            <a:br>
              <a:rPr lang="en-US" sz="3200" dirty="0"/>
            </a:b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87CDF3B5-7DA2-04E6-E2A4-00600E41038C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CF690A6-3EC2-7C0F-38CB-F111BEF26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5169E97-3A96-5BF3-DD40-F070E17F2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15747DA-49D4-13A0-392A-984D14F79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3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682889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3BFCB-ADF5-7E95-EAFB-D8F659B9F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4414853-DFAF-AA0B-CCCC-286323854589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6B1CF4C-7888-20F6-301E-A647AA268AF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23E1AE02-AC14-B151-2742-7670D0E43415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C451C904-99CE-6F1F-437E-666DCB8E7AAB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Objectives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E5A2489-AF26-6AC0-C167-B0D4780CA58F}"/>
              </a:ext>
            </a:extLst>
          </p:cNvPr>
          <p:cNvSpPr txBox="1"/>
          <p:nvPr/>
        </p:nvSpPr>
        <p:spPr>
          <a:xfrm>
            <a:off x="1143000" y="1481065"/>
            <a:ext cx="9775070" cy="50404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Predict the most suitable crop using soil and climate data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Detect plant diseases using leaf images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Recommend appropriate fertilizers based on nutrient deficiency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Integrate ML and DL models into a single web platform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/>
              <a:t>Provide real-time and user-friendly decision support</a:t>
            </a: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7C4E832D-11FA-CC91-EADF-6EFF1376DA9B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E3EAAB0-3D32-20D9-4AD4-731A3F36C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A5A5E38-525B-2846-A708-2A274FCF9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8A70B44-5720-0978-7B52-DD174FD22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4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8024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CD468-5683-7076-C806-7858557D0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A877EED-D19D-B54A-BEA9-04671B971E2B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1632B1C-AFFB-53B8-3ED9-7BBA01AED5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288D9E29-D048-C502-5076-972F24DA12DB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0E4937A-A03D-1A91-88A7-069B382DDDEB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Proposed Solution (</a:t>
            </a:r>
            <a:r>
              <a:rPr lang="en-IN" sz="3600" b="1" dirty="0" err="1"/>
              <a:t>GrowSmart</a:t>
            </a:r>
            <a:r>
              <a:rPr lang="en-IN" sz="3600" b="1" dirty="0"/>
              <a:t>)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C277E2A-1D4B-CC48-ACCD-8BA0B6E3144C}"/>
              </a:ext>
            </a:extLst>
          </p:cNvPr>
          <p:cNvSpPr txBox="1"/>
          <p:nvPr/>
        </p:nvSpPr>
        <p:spPr>
          <a:xfrm>
            <a:off x="705374" y="1860461"/>
            <a:ext cx="9775070" cy="5163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Dual-stage AI framework:</a:t>
            </a:r>
          </a:p>
          <a:p>
            <a:r>
              <a:rPr lang="en-US" sz="3200" b="1" dirty="0"/>
              <a:t>                          Machine Learning</a:t>
            </a:r>
            <a:r>
              <a:rPr lang="en-US" sz="3200" dirty="0"/>
              <a:t> for crop recommendation</a:t>
            </a:r>
          </a:p>
          <a:p>
            <a:r>
              <a:rPr lang="en-US" sz="3200" b="1" dirty="0"/>
              <a:t>                          Deep Learning </a:t>
            </a:r>
            <a:r>
              <a:rPr lang="en-US" sz="3200" dirty="0"/>
              <a:t>for disease detection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Fertilizer recommendation based on NPK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Web-based system using Flask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Designed for both urban and rural agriculture</a:t>
            </a:r>
          </a:p>
          <a:p>
            <a:endParaRPr lang="en-US" dirty="0"/>
          </a:p>
          <a:p>
            <a:endParaRPr lang="en-US" dirty="0"/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D58A7D0D-A79B-2B87-ED67-A97746ECADA8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2BD4D2B-BAD2-7A16-3C45-B19443DA7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8BF1974-45FD-E00E-AC08-A72E2B28F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4429FD-AAD5-1AF3-7787-9E080FC4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5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77471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F79F4-550C-3AB5-940B-0256869C4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BAD63A9-70B7-5D93-8657-B1F948933516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3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05403A3-1A34-8589-D456-00775C7192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EA74CC6A-463B-DED5-150F-9D5EFAE98597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503D233-1F97-DF74-FA7A-20AD9047A95A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System Architecture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AC36EAB0-DEA1-EF09-1EC1-0957BDDF5D2F}"/>
              </a:ext>
            </a:extLst>
          </p:cNvPr>
          <p:cNvSpPr txBox="1"/>
          <p:nvPr/>
        </p:nvSpPr>
        <p:spPr>
          <a:xfrm>
            <a:off x="609600" y="1371600"/>
            <a:ext cx="5604201" cy="65793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N" sz="3200" b="1" dirty="0"/>
              <a:t>Architecture Highlights:</a:t>
            </a: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Input: Soil parameters &amp; leaf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ML model predicts suitable crop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DL model detects plant disease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Fertilizer logic recommends nutrients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Results displayed via web interface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endParaRPr lang="en-US" sz="3200" dirty="0"/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222430D1-2CD3-5A54-2A28-E1EDCD13E5B7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061EA08-372A-6122-77E4-98953B4E0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95ABBC7-1944-C848-D8E0-98D3CB342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0635792-4A03-DE26-5B65-FCEA590C6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6</a:t>
            </a:fld>
            <a:endParaRPr lang="en-US" sz="20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CB1FD1-4288-7405-6976-7D79E7957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9" t="15583" r="5556" b="6241"/>
          <a:stretch>
            <a:fillRect/>
          </a:stretch>
        </p:blipFill>
        <p:spPr>
          <a:xfrm>
            <a:off x="6477000" y="1371600"/>
            <a:ext cx="5486400" cy="468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425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F7619-DACC-598E-54F7-43E7B693F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026C449-E4A5-DC5E-B2B2-CDD21DA95F0F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509FB82-DF23-2A41-478E-1A88FF48A6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B8BEF60F-0CF2-1CE9-67A4-A42565EA3E13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917F170-A889-D050-8D50-B7E2E5DD93EB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IN" sz="3600" b="1" dirty="0"/>
              <a:t>Dataset &amp; Preprocessing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E5F211D-62E5-2851-4AE9-9A7E5953F37F}"/>
              </a:ext>
            </a:extLst>
          </p:cNvPr>
          <p:cNvSpPr txBox="1"/>
          <p:nvPr/>
        </p:nvSpPr>
        <p:spPr>
          <a:xfrm>
            <a:off x="1143000" y="1481065"/>
            <a:ext cx="9775070" cy="56047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IN" sz="3200" dirty="0"/>
              <a:t>Crop dataset: N, P, K, pH, temperature, humidity, rainfall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ea typeface="IBM Plex Sans Bold"/>
                <a:cs typeface="IBM Plex Sans Bold"/>
                <a:sym typeface="IBM Plex Sans Bold"/>
              </a:rPr>
              <a:t>Disease data set : Leaf image of multiple crop diseases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ea typeface="IBM Plex Sans Bold"/>
                <a:cs typeface="IBM Plex Sans Bold"/>
                <a:sym typeface="IBM Plex Sans Bold"/>
              </a:rPr>
              <a:t>Missing values handled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ea typeface="IBM Plex Sans Bold"/>
                <a:cs typeface="IBM Plex Sans Bold"/>
                <a:sym typeface="IBM Plex Sans Bold"/>
              </a:rPr>
              <a:t>Feature normalization using StandardScaler 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ea typeface="IBM Plex Sans Bold"/>
                <a:cs typeface="IBM Plex Sans Bold"/>
                <a:sym typeface="IBM Plex Sans Bold"/>
              </a:rPr>
              <a:t>Image Preprocessing :</a:t>
            </a:r>
          </a:p>
          <a:p>
            <a:pPr marL="342264" lvl="1">
              <a:lnSpc>
                <a:spcPts val="4438"/>
              </a:lnSpc>
            </a:pPr>
            <a:r>
              <a:rPr lang="en-US" sz="3200" dirty="0">
                <a:solidFill>
                  <a:srgbClr val="000000"/>
                </a:solidFill>
                <a:ea typeface="IBM Plex Sans Bold"/>
                <a:cs typeface="IBM Plex Sans Bold"/>
                <a:sym typeface="IBM Plex Sans Bold"/>
              </a:rPr>
              <a:t>                         - Resize to 224</a:t>
            </a:r>
            <a:r>
              <a:rPr lang="en-IN" sz="3200" dirty="0"/>
              <a:t>×224</a:t>
            </a:r>
          </a:p>
          <a:p>
            <a:pPr marL="342264" lvl="1">
              <a:lnSpc>
                <a:spcPts val="4438"/>
              </a:lnSpc>
            </a:pPr>
            <a:r>
              <a:rPr lang="en-IN" sz="3200" dirty="0">
                <a:solidFill>
                  <a:srgbClr val="000000"/>
                </a:solidFill>
                <a:ea typeface="IBM Plex Sans Bold"/>
                <a:cs typeface="IBM Plex Sans Bold"/>
                <a:sym typeface="IBM Plex Sans Bold"/>
              </a:rPr>
              <a:t>                         - D</a:t>
            </a:r>
            <a:r>
              <a:rPr lang="fr-FR" sz="3200" dirty="0" err="1"/>
              <a:t>ata</a:t>
            </a:r>
            <a:r>
              <a:rPr lang="fr-FR" sz="3200" dirty="0"/>
              <a:t> augmentation (rotation, flip, zoom)</a:t>
            </a:r>
            <a:endParaRPr lang="en-US" sz="3200" dirty="0">
              <a:solidFill>
                <a:srgbClr val="000000"/>
              </a:solidFill>
              <a:ea typeface="IBM Plex Sans Bold"/>
              <a:cs typeface="IBM Plex Sans Bold"/>
              <a:sym typeface="IBM Plex Sans Bold"/>
            </a:endParaRP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endParaRPr lang="en-US" sz="3170" dirty="0">
              <a:solidFill>
                <a:srgbClr val="000000"/>
              </a:solidFill>
              <a:ea typeface="IBM Plex Sans Bold"/>
              <a:cs typeface="IBM Plex Sans Bold"/>
              <a:sym typeface="IBM Plex Sans Bold"/>
            </a:endParaRPr>
          </a:p>
          <a:p>
            <a:pPr>
              <a:lnSpc>
                <a:spcPts val="4438"/>
              </a:lnSpc>
              <a:spcBef>
                <a:spcPct val="0"/>
              </a:spcBef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CAD0C08A-D343-4F41-3C1E-011ECDB49772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ABDA28F-8C47-19D8-1CBC-4EEE676A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F21DF8F-E00A-DC67-8CB7-E6750FC9E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67054AB-94F1-A5F6-4E47-D9DF5C485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7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810253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43CB2B-3BB7-8F23-D6A6-48177C36B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FF98884-37CE-3BE3-26B3-A8214C9A1CDE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A48F6B8-A8C7-5EF8-6E46-E082A68860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D227544-C852-8899-D2A0-47B7BD99546A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F28405CC-EA20-4350-2294-3D62B5F80102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US" sz="3600" b="1" dirty="0"/>
              <a:t>Machine Learning Model (Crop Recommendation)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989FDAB-F74E-588C-4BE6-52231A3E42BB}"/>
              </a:ext>
            </a:extLst>
          </p:cNvPr>
          <p:cNvSpPr txBox="1"/>
          <p:nvPr/>
        </p:nvSpPr>
        <p:spPr>
          <a:xfrm>
            <a:off x="1143000" y="1481065"/>
            <a:ext cx="9775070" cy="54508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Algorithms tested:</a:t>
            </a:r>
          </a:p>
          <a:p>
            <a:pPr lvl="1"/>
            <a:r>
              <a:rPr lang="en-IN" sz="3200" dirty="0"/>
              <a:t>                                  1.Random Forest</a:t>
            </a:r>
          </a:p>
          <a:p>
            <a:pPr lvl="1"/>
            <a:r>
              <a:rPr lang="en-IN" sz="3200" dirty="0"/>
              <a:t>                                  2.Decision Tree</a:t>
            </a:r>
          </a:p>
          <a:p>
            <a:pPr lvl="1"/>
            <a:r>
              <a:rPr lang="en-IN" sz="3200" dirty="0"/>
              <a:t>                                  3.SVM</a:t>
            </a:r>
          </a:p>
          <a:p>
            <a:pPr lvl="1"/>
            <a:r>
              <a:rPr lang="en-IN" sz="3200" dirty="0"/>
              <a:t>                                  4.Naive Bayes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Random Forest selected</a:t>
            </a:r>
          </a:p>
          <a:p>
            <a:pPr lvl="1"/>
            <a:r>
              <a:rPr lang="en-IN" sz="3200" dirty="0"/>
              <a:t>                                 - Highest accuracy</a:t>
            </a:r>
          </a:p>
          <a:p>
            <a:pPr lvl="1"/>
            <a:r>
              <a:rPr lang="en-IN" sz="3200" dirty="0"/>
              <a:t>                                 - Robust to non-linear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Model saved using </a:t>
            </a:r>
            <a:r>
              <a:rPr lang="en-IN" sz="3200" dirty="0" err="1"/>
              <a:t>Joblib</a:t>
            </a:r>
            <a:endParaRPr lang="en-I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Integrated into Flask backend</a:t>
            </a:r>
          </a:p>
          <a:p>
            <a:pPr marL="684527" lvl="1" indent="-342263">
              <a:lnSpc>
                <a:spcPts val="4438"/>
              </a:lnSpc>
              <a:buFont typeface="Arial"/>
              <a:buChar char="•"/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DB8F0DE2-85D7-C885-44CB-B06D9F60C485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C477657-FE2A-B384-21DB-8F9A5883B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82A62E7-892F-CD56-9770-1F9929E72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BBC8FD8-D8BC-A7F1-B12D-57B59516B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8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98747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D30896-0597-FF7F-C705-A2F5CE69B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4857C5C-1AA1-E12D-28C8-76632C6818F8}"/>
              </a:ext>
            </a:extLst>
          </p:cNvPr>
          <p:cNvSpPr/>
          <p:nvPr/>
        </p:nvSpPr>
        <p:spPr>
          <a:xfrm flipH="1" flipV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6858000"/>
                </a:lnTo>
                <a:close/>
              </a:path>
            </a:pathLst>
          </a:custGeom>
          <a:blipFill>
            <a:blip r:embed="rId3"/>
            <a:stretch>
              <a:fillRect t="-9259" b="-9259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450C3E8-41A9-F7F4-7110-9B9959DAFE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000"/>
            </a:blip>
            <a:stretch>
              <a:fillRect l="-5782" r="-10" b="-25306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1E86F535-4F2F-E4F3-AE49-94046840CF59}"/>
              </a:ext>
            </a:extLst>
          </p:cNvPr>
          <p:cNvSpPr/>
          <p:nvPr/>
        </p:nvSpPr>
        <p:spPr>
          <a:xfrm>
            <a:off x="10380764" y="166054"/>
            <a:ext cx="1548037" cy="1039493"/>
          </a:xfrm>
          <a:custGeom>
            <a:avLst/>
            <a:gdLst/>
            <a:ahLst/>
            <a:cxnLst/>
            <a:rect l="l" t="t" r="r" b="b"/>
            <a:pathLst>
              <a:path w="1548037" h="1039493">
                <a:moveTo>
                  <a:pt x="0" y="0"/>
                </a:moveTo>
                <a:lnTo>
                  <a:pt x="1548036" y="0"/>
                </a:lnTo>
                <a:lnTo>
                  <a:pt x="1548036" y="1039492"/>
                </a:lnTo>
                <a:lnTo>
                  <a:pt x="0" y="10394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845" b="-5845"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665EAEC3-0507-4F7D-7574-8AF670866392}"/>
              </a:ext>
            </a:extLst>
          </p:cNvPr>
          <p:cNvSpPr txBox="1"/>
          <p:nvPr/>
        </p:nvSpPr>
        <p:spPr>
          <a:xfrm>
            <a:off x="685800" y="532144"/>
            <a:ext cx="9601200" cy="5729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670"/>
              </a:lnSpc>
              <a:spcBef>
                <a:spcPct val="0"/>
              </a:spcBef>
            </a:pPr>
            <a:r>
              <a:rPr lang="en-US" sz="3600" b="1" dirty="0"/>
              <a:t>Deep Learning Model (Disease Detection)</a:t>
            </a:r>
            <a:endParaRPr lang="en-US" sz="3336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21CD9A4-B6C1-0C05-3166-3C41162F5D20}"/>
              </a:ext>
            </a:extLst>
          </p:cNvPr>
          <p:cNvSpPr txBox="1"/>
          <p:nvPr/>
        </p:nvSpPr>
        <p:spPr>
          <a:xfrm>
            <a:off x="1143000" y="1481065"/>
            <a:ext cx="9775070" cy="3934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Custom </a:t>
            </a:r>
            <a:r>
              <a:rPr lang="en-IN" sz="3200" b="1" dirty="0"/>
              <a:t>ResNet-9</a:t>
            </a:r>
            <a:r>
              <a:rPr lang="en-IN" sz="3200" dirty="0"/>
              <a:t> architecture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rgbClr val="000000"/>
                </a:solidFill>
                <a:sym typeface="IBM Plex Sans Bold"/>
              </a:rPr>
              <a:t>I</a:t>
            </a:r>
            <a:r>
              <a:rPr lang="en-IN" sz="3200" dirty="0"/>
              <a:t>mplemented using </a:t>
            </a:r>
            <a:r>
              <a:rPr lang="en-IN" sz="3200" dirty="0" err="1"/>
              <a:t>PyTorch</a:t>
            </a:r>
            <a:endParaRPr lang="en-I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Residual connections reduce vanishing gradient problem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/>
              <a:t>Data augmentation reduces overfitting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Output:</a:t>
            </a:r>
          </a:p>
          <a:p>
            <a:r>
              <a:rPr lang="en-US" sz="3200" dirty="0"/>
              <a:t>                        - Disease class</a:t>
            </a:r>
          </a:p>
          <a:p>
            <a:r>
              <a:rPr lang="en-US" sz="3200" dirty="0"/>
              <a:t>                        - Confidence score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170" b="1" dirty="0">
              <a:solidFill>
                <a:srgbClr val="000000"/>
              </a:solidFill>
              <a:latin typeface="IBM Plex Sans Bold"/>
              <a:ea typeface="IBM Plex Sans Bold"/>
              <a:cs typeface="IBM Plex Sans Bold"/>
              <a:sym typeface="IBM Plex Sans Bold"/>
            </a:endParaRPr>
          </a:p>
        </p:txBody>
      </p:sp>
      <p:sp>
        <p:nvSpPr>
          <p:cNvPr id="7" name="AutoShape 7">
            <a:extLst>
              <a:ext uri="{FF2B5EF4-FFF2-40B4-BE49-F238E27FC236}">
                <a16:creationId xmlns:a16="http://schemas.microsoft.com/office/drawing/2014/main" id="{FBE0B6DF-71C3-2442-58DA-EBE5ABAE6A21}"/>
              </a:ext>
            </a:extLst>
          </p:cNvPr>
          <p:cNvSpPr/>
          <p:nvPr/>
        </p:nvSpPr>
        <p:spPr>
          <a:xfrm>
            <a:off x="148458" y="1196021"/>
            <a:ext cx="10232271" cy="19050"/>
          </a:xfrm>
          <a:prstGeom prst="line">
            <a:avLst/>
          </a:prstGeom>
          <a:ln w="38100" cap="flat">
            <a:solidFill>
              <a:srgbClr val="7ED957">
                <a:alpha val="89804"/>
              </a:srgbClr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E387388-47AA-B335-9EB5-8E1612580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23/12/2025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9B4B9BD-E292-B5F4-71D7-BF8E2D5E6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05400" y="6378575"/>
            <a:ext cx="2895600" cy="365125"/>
          </a:xfrm>
        </p:spPr>
        <p:txBody>
          <a:bodyPr/>
          <a:lstStyle/>
          <a:p>
            <a:r>
              <a:rPr lang="en-US" dirty="0"/>
              <a:t>IEEE SPERT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5A6EA48-63FA-9B0B-94A3-4AA6B65BD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95201" y="637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b="1" smtClean="0"/>
              <a:pPr/>
              <a:t>9</a:t>
            </a:fld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604161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672</Words>
  <Application>Microsoft Office PowerPoint</Application>
  <PresentationFormat>Widescreen</PresentationFormat>
  <Paragraphs>168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IBM Plex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And white Gradient Modern Workshop Zoom Virtual Background</dc:title>
  <cp:lastModifiedBy>Arshu Nayeem</cp:lastModifiedBy>
  <cp:revision>4</cp:revision>
  <dcterms:created xsi:type="dcterms:W3CDTF">2006-08-16T00:00:00Z</dcterms:created>
  <dcterms:modified xsi:type="dcterms:W3CDTF">2025-12-13T06:08:44Z</dcterms:modified>
  <dc:identifier>DAG6APnjbwU</dc:identifier>
</cp:coreProperties>
</file>

<file path=docProps/thumbnail.jpeg>
</file>